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68"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74" d="100"/>
          <a:sy n="74" d="100"/>
        </p:scale>
        <p:origin x="3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4FC305B-0F08-44EE-8958-CF5FDCB8E984}" type="datetimeFigureOut">
              <a:rPr lang="nl-NL" smtClean="0"/>
              <a:pPr/>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1221131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4FC305B-0F08-44EE-8958-CF5FDCB8E984}" type="datetimeFigureOut">
              <a:rPr lang="nl-NL" smtClean="0"/>
              <a:pPr/>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572816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4FC305B-0F08-44EE-8958-CF5FDCB8E984}" type="datetimeFigureOut">
              <a:rPr lang="nl-NL" smtClean="0"/>
              <a:pPr/>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65896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4FC305B-0F08-44EE-8958-CF5FDCB8E984}" type="datetimeFigureOut">
              <a:rPr lang="nl-NL" smtClean="0"/>
              <a:pPr/>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416304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4FC305B-0F08-44EE-8958-CF5FDCB8E984}" type="datetimeFigureOut">
              <a:rPr lang="nl-NL" smtClean="0"/>
              <a:pPr/>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1160415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4FC305B-0F08-44EE-8958-CF5FDCB8E984}" type="datetimeFigureOut">
              <a:rPr lang="nl-NL" smtClean="0"/>
              <a:pPr/>
              <a:t>28-4-2016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161153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4FC305B-0F08-44EE-8958-CF5FDCB8E984}" type="datetimeFigureOut">
              <a:rPr lang="nl-NL" smtClean="0"/>
              <a:pPr/>
              <a:t>28-4-2016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1101696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4FC305B-0F08-44EE-8958-CF5FDCB8E984}" type="datetimeFigureOut">
              <a:rPr lang="nl-NL" smtClean="0"/>
              <a:pPr/>
              <a:t>28-4-2016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1561739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4FC305B-0F08-44EE-8958-CF5FDCB8E984}" type="datetimeFigureOut">
              <a:rPr lang="nl-NL" smtClean="0"/>
              <a:pPr/>
              <a:t>28-4-2016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842436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4FC305B-0F08-44EE-8958-CF5FDCB8E984}" type="datetimeFigureOut">
              <a:rPr lang="nl-NL" smtClean="0"/>
              <a:pPr/>
              <a:t>28-4-2016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103084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4FC305B-0F08-44EE-8958-CF5FDCB8E984}" type="datetimeFigureOut">
              <a:rPr lang="nl-NL" smtClean="0"/>
              <a:pPr/>
              <a:t>28-4-2016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D868414-054D-4A60-B333-0E4E5F478F9F}" type="slidenum">
              <a:rPr lang="nl-NL" smtClean="0"/>
              <a:pPr/>
              <a:t>‹nr.›</a:t>
            </a:fld>
            <a:endParaRPr lang="nl-NL"/>
          </a:p>
        </p:txBody>
      </p:sp>
    </p:spTree>
    <p:extLst>
      <p:ext uri="{BB962C8B-B14F-4D97-AF65-F5344CB8AC3E}">
        <p14:creationId xmlns:p14="http://schemas.microsoft.com/office/powerpoint/2010/main" val="3684887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FC305B-0F08-44EE-8958-CF5FDCB8E984}" type="datetimeFigureOut">
              <a:rPr lang="nl-NL" smtClean="0"/>
              <a:pPr/>
              <a:t>28-4-2016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68414-054D-4A60-B333-0E4E5F478F9F}" type="slidenum">
              <a:rPr lang="nl-NL" smtClean="0"/>
              <a:pPr/>
              <a:t>‹nr.›</a:t>
            </a:fld>
            <a:endParaRPr lang="nl-NL"/>
          </a:p>
        </p:txBody>
      </p:sp>
    </p:spTree>
    <p:extLst>
      <p:ext uri="{BB962C8B-B14F-4D97-AF65-F5344CB8AC3E}">
        <p14:creationId xmlns:p14="http://schemas.microsoft.com/office/powerpoint/2010/main" val="2378863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chooltv.nl/video/romeinen-in-ons-land-ze-brachten-perziken-kippen-en-gel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osaCRlsRvk0" TargetMode="External"/><Relationship Id="rId2" Type="http://schemas.openxmlformats.org/officeDocument/2006/relationships/hyperlink" Target="http://www.schooltv.nl/video/romulus-en-remus-het-ontstaan-van-r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smtClean="0"/>
              <a:t>Tijdvak 2</a:t>
            </a:r>
            <a:br>
              <a:rPr lang="nl-NL" dirty="0" smtClean="0"/>
            </a:br>
            <a:r>
              <a:rPr lang="nl-NL" dirty="0" smtClean="0"/>
              <a:t>De tijd van Grieken en Romeinen</a:t>
            </a:r>
            <a:endParaRPr lang="nl-NL" dirty="0"/>
          </a:p>
        </p:txBody>
      </p:sp>
      <p:sp>
        <p:nvSpPr>
          <p:cNvPr id="3" name="Ondertitel 2"/>
          <p:cNvSpPr>
            <a:spLocks noGrp="1"/>
          </p:cNvSpPr>
          <p:nvPr>
            <p:ph type="subTitle" idx="1"/>
          </p:nvPr>
        </p:nvSpPr>
        <p:spPr/>
        <p:txBody>
          <a:bodyPr/>
          <a:lstStyle/>
          <a:p>
            <a:r>
              <a:rPr lang="nl-NL" dirty="0" smtClean="0"/>
              <a:t>Paragraaf 2.2</a:t>
            </a:r>
          </a:p>
          <a:p>
            <a:r>
              <a:rPr lang="nl-NL" dirty="0" smtClean="0"/>
              <a:t>Het Romeinse Rijk</a:t>
            </a:r>
          </a:p>
        </p:txBody>
      </p:sp>
    </p:spTree>
    <p:extLst>
      <p:ext uri="{BB962C8B-B14F-4D97-AF65-F5344CB8AC3E}">
        <p14:creationId xmlns:p14="http://schemas.microsoft.com/office/powerpoint/2010/main" val="61488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Allebei: anatomisch en in verhouding perfect!</a:t>
            </a:r>
            <a:endParaRPr lang="nl-NL" b="1" u="sng" dirty="0"/>
          </a:p>
        </p:txBody>
      </p:sp>
      <p:sp>
        <p:nvSpPr>
          <p:cNvPr id="3" name="Tijdelijke aanduiding voor tekst 2"/>
          <p:cNvSpPr>
            <a:spLocks noGrp="1"/>
          </p:cNvSpPr>
          <p:nvPr>
            <p:ph type="body" idx="1"/>
          </p:nvPr>
        </p:nvSpPr>
        <p:spPr/>
        <p:txBody>
          <a:bodyPr/>
          <a:lstStyle/>
          <a:p>
            <a:r>
              <a:rPr lang="nl-NL" dirty="0" smtClean="0"/>
              <a:t>Grieks beeld</a:t>
            </a:r>
            <a:endParaRPr lang="nl-NL" dirty="0"/>
          </a:p>
        </p:txBody>
      </p:sp>
      <p:pic>
        <p:nvPicPr>
          <p:cNvPr id="7" name="Tijdelijke aanduiding voor inhoud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180471" y="2564894"/>
            <a:ext cx="3564950" cy="3564950"/>
          </a:xfrm>
        </p:spPr>
      </p:pic>
      <p:sp>
        <p:nvSpPr>
          <p:cNvPr id="5" name="Tijdelijke aanduiding voor tekst 4"/>
          <p:cNvSpPr>
            <a:spLocks noGrp="1"/>
          </p:cNvSpPr>
          <p:nvPr>
            <p:ph type="body" sz="quarter" idx="3"/>
          </p:nvPr>
        </p:nvSpPr>
        <p:spPr/>
        <p:txBody>
          <a:bodyPr/>
          <a:lstStyle/>
          <a:p>
            <a:r>
              <a:rPr lang="nl-NL" dirty="0" smtClean="0"/>
              <a:t>Romeins beeld</a:t>
            </a:r>
            <a:endParaRPr lang="nl-NL" dirty="0"/>
          </a:p>
        </p:txBody>
      </p:sp>
      <p:pic>
        <p:nvPicPr>
          <p:cNvPr id="9" name="Tijdelijke aanduiding voor inhoud 8"/>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6307402" y="2505075"/>
            <a:ext cx="2456392" cy="3684588"/>
          </a:xfrm>
        </p:spPr>
      </p:pic>
    </p:spTree>
    <p:extLst>
      <p:ext uri="{BB962C8B-B14F-4D97-AF65-F5344CB8AC3E}">
        <p14:creationId xmlns:p14="http://schemas.microsoft.com/office/powerpoint/2010/main" val="247389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Dus de Romeinse cultuur is eigenlijk: </a:t>
            </a:r>
            <a:endParaRPr lang="nl-NL" b="1" u="sng" dirty="0"/>
          </a:p>
        </p:txBody>
      </p:sp>
      <p:sp>
        <p:nvSpPr>
          <p:cNvPr id="3" name="Tijdelijke aanduiding voor inhoud 2"/>
          <p:cNvSpPr>
            <a:spLocks noGrp="1"/>
          </p:cNvSpPr>
          <p:nvPr>
            <p:ph idx="1"/>
          </p:nvPr>
        </p:nvSpPr>
        <p:spPr/>
        <p:txBody>
          <a:bodyPr/>
          <a:lstStyle/>
          <a:p>
            <a:pPr marL="0" indent="0">
              <a:buNone/>
            </a:pPr>
            <a:r>
              <a:rPr lang="nl-NL" dirty="0" smtClean="0"/>
              <a:t>Een </a:t>
            </a:r>
            <a:r>
              <a:rPr lang="nl-NL" sz="4000" b="1" u="sng" dirty="0" smtClean="0"/>
              <a:t>Grieks-Romeinse cultuur</a:t>
            </a:r>
          </a:p>
          <a:p>
            <a:pPr marL="0" indent="0">
              <a:buNone/>
            </a:pPr>
            <a:endParaRPr lang="nl-NL" dirty="0"/>
          </a:p>
          <a:p>
            <a:pPr marL="0" indent="0">
              <a:buNone/>
            </a:pPr>
            <a:r>
              <a:rPr lang="nl-NL" dirty="0" smtClean="0"/>
              <a:t>En we noemen deze cultuur/beschaving ook wel de:</a:t>
            </a:r>
          </a:p>
          <a:p>
            <a:pPr marL="0" indent="0">
              <a:buNone/>
            </a:pPr>
            <a:endParaRPr lang="nl-NL" dirty="0"/>
          </a:p>
          <a:p>
            <a:pPr marL="0" indent="0">
              <a:buNone/>
            </a:pPr>
            <a:r>
              <a:rPr lang="nl-NL" sz="4000" b="1" u="sng" dirty="0" smtClean="0"/>
              <a:t>Klassieke cultuur </a:t>
            </a:r>
            <a:r>
              <a:rPr lang="nl-NL" dirty="0" smtClean="0"/>
              <a:t>(en klassiek betekent dus ook zoiets als ‘voorbeeld’ / ‘hoogstaand’, denk bijv.  </a:t>
            </a:r>
            <a:r>
              <a:rPr lang="nl-NL" smtClean="0"/>
              <a:t>maar </a:t>
            </a:r>
            <a:r>
              <a:rPr lang="nl-NL" dirty="0" smtClean="0"/>
              <a:t>eens aan een klassieke schoonheid, klassieke muziek, </a:t>
            </a:r>
            <a:r>
              <a:rPr lang="nl-NL" smtClean="0"/>
              <a:t>klassieke bouwstijl enz.)</a:t>
            </a:r>
            <a:endParaRPr lang="nl-NL" dirty="0"/>
          </a:p>
        </p:txBody>
      </p:sp>
    </p:spTree>
    <p:extLst>
      <p:ext uri="{BB962C8B-B14F-4D97-AF65-F5344CB8AC3E}">
        <p14:creationId xmlns:p14="http://schemas.microsoft.com/office/powerpoint/2010/main" val="1302608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lstStyle/>
          <a:p>
            <a:pPr marL="0" indent="0">
              <a:buNone/>
            </a:pPr>
            <a:r>
              <a:rPr lang="nl-NL" dirty="0"/>
              <a:t>In het Romeinse Rijk werd de regel ingevoerd dat de zonen van de </a:t>
            </a:r>
            <a:r>
              <a:rPr lang="nl-NL" dirty="0" smtClean="0"/>
              <a:t>Germaanse stamleiders </a:t>
            </a:r>
            <a:r>
              <a:rPr lang="nl-NL" dirty="0"/>
              <a:t>op jonge leeftijd naar Rome werden gezonden voor een </a:t>
            </a:r>
            <a:r>
              <a:rPr lang="nl-NL" dirty="0" smtClean="0"/>
              <a:t>militaire opleiding</a:t>
            </a:r>
            <a:r>
              <a:rPr lang="nl-NL" dirty="0"/>
              <a:t>.</a:t>
            </a:r>
          </a:p>
          <a:p>
            <a:pPr marL="0" indent="0">
              <a:buNone/>
            </a:pPr>
            <a:r>
              <a:rPr lang="nl-NL" dirty="0" smtClean="0"/>
              <a:t>(4p) Noem </a:t>
            </a:r>
            <a:r>
              <a:rPr lang="nl-NL" dirty="0"/>
              <a:t>een militair-strategisch én een sociaal-cultureel gevolg van deze regel </a:t>
            </a:r>
            <a:r>
              <a:rPr lang="nl-NL" dirty="0" smtClean="0"/>
              <a:t>en leg </a:t>
            </a:r>
            <a:r>
              <a:rPr lang="nl-NL" dirty="0"/>
              <a:t>uit dat deze regel past bij de romanisering.</a:t>
            </a:r>
            <a:endParaRPr lang="nl-NL" dirty="0"/>
          </a:p>
        </p:txBody>
      </p:sp>
    </p:spTree>
    <p:extLst>
      <p:ext uri="{BB962C8B-B14F-4D97-AF65-F5344CB8AC3E}">
        <p14:creationId xmlns:p14="http://schemas.microsoft.com/office/powerpoint/2010/main" val="3386881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a:t>maximumscore 4 </a:t>
            </a:r>
            <a:endParaRPr lang="nl-NL" dirty="0"/>
          </a:p>
          <a:p>
            <a:pPr marL="0" indent="0">
              <a:buNone/>
            </a:pPr>
            <a:r>
              <a:rPr lang="nl-NL" dirty="0"/>
              <a:t>Voorbeeld van een juist antwoord is: </a:t>
            </a:r>
          </a:p>
          <a:p>
            <a:pPr marL="0" indent="0">
              <a:buNone/>
            </a:pPr>
            <a:r>
              <a:rPr lang="nl-NL" dirty="0" smtClean="0"/>
              <a:t>Een </a:t>
            </a:r>
            <a:r>
              <a:rPr lang="nl-NL" dirty="0"/>
              <a:t>militair-strategisch gevolg van het naar Rome sturen van de zonen van Germaanse stamleiders was, dat de Romeinen hierdoor bondgenoten kregen binnen de Germaanse stammen / een Germaanse opstand konden voorkomen omdat de zonen als gijzelaar dienden / de opleiding van de toekomstige legerleiders konden sturen 1 </a:t>
            </a:r>
          </a:p>
          <a:p>
            <a:pPr marL="0" indent="0">
              <a:buNone/>
            </a:pPr>
            <a:r>
              <a:rPr lang="nl-NL" dirty="0" smtClean="0"/>
              <a:t>Een </a:t>
            </a:r>
            <a:r>
              <a:rPr lang="nl-NL" dirty="0"/>
              <a:t>sociaal-cultureel gevolg was, dat zo jonge Germanen de Romeinse cultuur gingen overnemen en zouden introduceren bij hun eigen volk 1 </a:t>
            </a:r>
          </a:p>
          <a:p>
            <a:pPr marL="0" indent="0">
              <a:buNone/>
            </a:pPr>
            <a:r>
              <a:rPr lang="nl-NL" dirty="0" smtClean="0"/>
              <a:t>Deze </a:t>
            </a:r>
            <a:r>
              <a:rPr lang="nl-NL" dirty="0"/>
              <a:t>regel past bij de romanisering, want door de zonen van de stamleiders naar Rome te sturen, leerden zij, de toekomstige leiders, de Romeinse taal, gewoonten en tradities (en gingen die overnemen) 2 </a:t>
            </a:r>
          </a:p>
          <a:p>
            <a:pPr marL="0" indent="0">
              <a:buNone/>
            </a:pPr>
            <a:endParaRPr lang="nl-NL" dirty="0"/>
          </a:p>
        </p:txBody>
      </p:sp>
    </p:spTree>
    <p:extLst>
      <p:ext uri="{BB962C8B-B14F-4D97-AF65-F5344CB8AC3E}">
        <p14:creationId xmlns:p14="http://schemas.microsoft.com/office/powerpoint/2010/main" val="404654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Kenmerkende aspecten: </a:t>
            </a:r>
            <a:endParaRPr lang="nl-NL" b="1" u="sng" dirty="0"/>
          </a:p>
        </p:txBody>
      </p:sp>
      <p:sp>
        <p:nvSpPr>
          <p:cNvPr id="3" name="Tijdelijke aanduiding voor inhoud 2"/>
          <p:cNvSpPr>
            <a:spLocks noGrp="1"/>
          </p:cNvSpPr>
          <p:nvPr>
            <p:ph idx="1"/>
          </p:nvPr>
        </p:nvSpPr>
        <p:spPr/>
        <p:txBody>
          <a:bodyPr/>
          <a:lstStyle/>
          <a:p>
            <a:r>
              <a:rPr lang="nl-NL" dirty="0" smtClean="0"/>
              <a:t>De groei van het Romeinse imperium, waardoor de Grieks-Romeinse cultuur zich in Europa verspreidde</a:t>
            </a:r>
          </a:p>
          <a:p>
            <a:r>
              <a:rPr lang="nl-NL" dirty="0" smtClean="0"/>
              <a:t>De klassieke vormentaal van de Grieks-Romeinse cultuur</a:t>
            </a:r>
          </a:p>
          <a:p>
            <a:r>
              <a:rPr lang="nl-NL" dirty="0" smtClean="0"/>
              <a:t>De confrontatie tussen de Grieks-Romeinse cultuur en de Germaanse cultuur van Noordwest-Europa</a:t>
            </a:r>
          </a:p>
          <a:p>
            <a:pPr lvl="1"/>
            <a:r>
              <a:rPr lang="nl-NL" dirty="0" smtClean="0">
                <a:hlinkClick r:id="rId2"/>
              </a:rPr>
              <a:t>http://www.schooltv.nl/video/romeinen-in-ons-land-ze-brachten-perziken-kippen-en-geld/#q=romeinen%20en%20germanen</a:t>
            </a:r>
            <a:endParaRPr lang="nl-NL" dirty="0"/>
          </a:p>
        </p:txBody>
      </p:sp>
    </p:spTree>
    <p:extLst>
      <p:ext uri="{BB962C8B-B14F-4D97-AF65-F5344CB8AC3E}">
        <p14:creationId xmlns:p14="http://schemas.microsoft.com/office/powerpoint/2010/main" val="614085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Romeinse rijk: groei </a:t>
            </a:r>
            <a:endParaRPr lang="nl-NL" b="1" u="sng" dirty="0"/>
          </a:p>
        </p:txBody>
      </p:sp>
      <p:sp>
        <p:nvSpPr>
          <p:cNvPr id="3" name="Tijdelijke aanduiding voor inhoud 2"/>
          <p:cNvSpPr>
            <a:spLocks noGrp="1"/>
          </p:cNvSpPr>
          <p:nvPr>
            <p:ph idx="1"/>
          </p:nvPr>
        </p:nvSpPr>
        <p:spPr/>
        <p:txBody>
          <a:bodyPr>
            <a:normAutofit/>
          </a:bodyPr>
          <a:lstStyle/>
          <a:p>
            <a:pPr marL="514350" indent="-514350">
              <a:buFont typeface="+mj-lt"/>
              <a:buAutoNum type="arabicPeriod"/>
            </a:pPr>
            <a:r>
              <a:rPr lang="nl-NL" b="1" u="sng" dirty="0" smtClean="0"/>
              <a:t>Mythologische ontstaansgeschiedenis: </a:t>
            </a:r>
          </a:p>
          <a:p>
            <a:pPr marL="0" indent="0">
              <a:buNone/>
            </a:pPr>
            <a:r>
              <a:rPr lang="nl-NL" dirty="0" smtClean="0"/>
              <a:t>Romulus en </a:t>
            </a:r>
            <a:r>
              <a:rPr lang="nl-NL" dirty="0" err="1" smtClean="0"/>
              <a:t>Remus</a:t>
            </a:r>
            <a:r>
              <a:rPr lang="nl-NL" dirty="0" smtClean="0"/>
              <a:t> </a:t>
            </a:r>
          </a:p>
          <a:p>
            <a:pPr marL="0" indent="0">
              <a:buNone/>
            </a:pPr>
            <a:r>
              <a:rPr lang="nl-NL" sz="1400" dirty="0" smtClean="0">
                <a:hlinkClick r:id="rId2"/>
              </a:rPr>
              <a:t>http://www.schooltv.nl/video/romulus-en-remus-het-ontstaan-van-rome/#q=romeinse%20rijk%20ontstaan</a:t>
            </a:r>
            <a:endParaRPr lang="nl-NL" sz="1400" dirty="0" smtClean="0"/>
          </a:p>
          <a:p>
            <a:pPr marL="0" indent="0">
              <a:buNone/>
            </a:pPr>
            <a:r>
              <a:rPr lang="nl-NL" dirty="0" smtClean="0"/>
              <a:t>2.   </a:t>
            </a:r>
            <a:r>
              <a:rPr lang="nl-NL" b="1" u="sng" dirty="0" smtClean="0"/>
              <a:t>Feitelijke ontstaansgeschiedenis</a:t>
            </a:r>
            <a:r>
              <a:rPr lang="nl-NL" dirty="0" smtClean="0"/>
              <a:t>:</a:t>
            </a:r>
          </a:p>
          <a:p>
            <a:pPr>
              <a:buFont typeface="Wingdings" panose="05000000000000000000" pitchFamily="2" charset="2"/>
              <a:buChar char="à"/>
            </a:pPr>
            <a:r>
              <a:rPr lang="nl-NL" dirty="0" smtClean="0"/>
              <a:t>Herdersplaatsje (5</a:t>
            </a:r>
            <a:r>
              <a:rPr lang="nl-NL" baseline="30000" dirty="0" smtClean="0"/>
              <a:t>e</a:t>
            </a:r>
            <a:r>
              <a:rPr lang="nl-NL" dirty="0" smtClean="0"/>
              <a:t> eeuw v. Chr.) </a:t>
            </a:r>
          </a:p>
          <a:p>
            <a:pPr>
              <a:buFont typeface="Wingdings" panose="05000000000000000000" pitchFamily="2" charset="2"/>
              <a:buChar char="à"/>
            </a:pPr>
            <a:r>
              <a:rPr lang="nl-NL" dirty="0" smtClean="0">
                <a:sym typeface="Wingdings" panose="05000000000000000000" pitchFamily="2" charset="2"/>
              </a:rPr>
              <a:t>Heel Italië onder controle + later ook delen van Zuid-Europa (3</a:t>
            </a:r>
            <a:r>
              <a:rPr lang="nl-NL" baseline="30000" dirty="0" smtClean="0">
                <a:sym typeface="Wingdings" panose="05000000000000000000" pitchFamily="2" charset="2"/>
              </a:rPr>
              <a:t>e</a:t>
            </a:r>
            <a:r>
              <a:rPr lang="nl-NL" dirty="0" smtClean="0">
                <a:sym typeface="Wingdings" panose="05000000000000000000" pitchFamily="2" charset="2"/>
              </a:rPr>
              <a:t> eeuw v. Chr.) </a:t>
            </a:r>
          </a:p>
          <a:p>
            <a:pPr>
              <a:buFont typeface="Wingdings" panose="05000000000000000000" pitchFamily="2" charset="2"/>
              <a:buChar char="à"/>
            </a:pPr>
            <a:r>
              <a:rPr lang="nl-NL" dirty="0" smtClean="0">
                <a:sym typeface="Wingdings" panose="05000000000000000000" pitchFamily="2" charset="2"/>
              </a:rPr>
              <a:t>Romeinse rijk is op zijn top: delen van Europa, Midden-Oosten + Noord-Afrika onder controle</a:t>
            </a:r>
            <a:endParaRPr lang="nl-NL" dirty="0"/>
          </a:p>
        </p:txBody>
      </p:sp>
      <p:sp>
        <p:nvSpPr>
          <p:cNvPr id="4" name="Wolkvormige toelichting 3"/>
          <p:cNvSpPr/>
          <p:nvPr/>
        </p:nvSpPr>
        <p:spPr>
          <a:xfrm>
            <a:off x="8276897" y="835572"/>
            <a:ext cx="2506717" cy="1623849"/>
          </a:xfrm>
          <a:prstGeom prst="cloudCallout">
            <a:avLst>
              <a:gd name="adj1" fmla="val -251651"/>
              <a:gd name="adj2" fmla="val 91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Verzonnen verhaaltjes, religie, (bij)geloof</a:t>
            </a:r>
            <a:endParaRPr lang="nl-NL" dirty="0"/>
          </a:p>
        </p:txBody>
      </p:sp>
      <p:sp>
        <p:nvSpPr>
          <p:cNvPr id="5" name="Rechthoek 4"/>
          <p:cNvSpPr/>
          <p:nvPr/>
        </p:nvSpPr>
        <p:spPr>
          <a:xfrm>
            <a:off x="838200" y="6127234"/>
            <a:ext cx="4822218" cy="369332"/>
          </a:xfrm>
          <a:prstGeom prst="rect">
            <a:avLst/>
          </a:prstGeom>
        </p:spPr>
        <p:txBody>
          <a:bodyPr wrap="none">
            <a:spAutoFit/>
          </a:bodyPr>
          <a:lstStyle/>
          <a:p>
            <a:r>
              <a:rPr lang="nl-NL" dirty="0" smtClean="0">
                <a:hlinkClick r:id="rId3"/>
              </a:rPr>
              <a:t>https://www.youtube.com/watch?v=osaCRlsRvk0</a:t>
            </a:r>
            <a:endParaRPr lang="nl-NL" dirty="0"/>
          </a:p>
        </p:txBody>
      </p:sp>
    </p:spTree>
    <p:extLst>
      <p:ext uri="{BB962C8B-B14F-4D97-AF65-F5344CB8AC3E}">
        <p14:creationId xmlns:p14="http://schemas.microsoft.com/office/powerpoint/2010/main" val="219502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500"/>
                                        <p:tgtEl>
                                          <p:spTgt spid="3">
                                            <p:txEl>
                                              <p:pRg st="4" end="4"/>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Hoe komt het dat de Romeinen zo’n enorm rijk hebben kunnen opbouwen? </a:t>
            </a:r>
            <a:endParaRPr lang="nl-NL" b="1" u="sng" dirty="0"/>
          </a:p>
        </p:txBody>
      </p:sp>
      <p:sp>
        <p:nvSpPr>
          <p:cNvPr id="3" name="Tijdelijke aanduiding voor inhoud 2"/>
          <p:cNvSpPr>
            <a:spLocks noGrp="1"/>
          </p:cNvSpPr>
          <p:nvPr>
            <p:ph idx="1"/>
          </p:nvPr>
        </p:nvSpPr>
        <p:spPr/>
        <p:txBody>
          <a:bodyPr/>
          <a:lstStyle/>
          <a:p>
            <a:pPr marL="514350" indent="-514350">
              <a:buAutoNum type="arabicPeriod"/>
            </a:pPr>
            <a:r>
              <a:rPr lang="nl-NL" b="1" u="sng" dirty="0" smtClean="0"/>
              <a:t>Diplomatie:</a:t>
            </a:r>
            <a:r>
              <a:rPr lang="nl-NL" dirty="0" smtClean="0"/>
              <a:t> overleggen, onderhandelen, verdragen sluiten, afspraken maken, wetten maken, bondgenootschappen </a:t>
            </a:r>
          </a:p>
          <a:p>
            <a:pPr marL="514350" indent="-514350">
              <a:buAutoNum type="arabicPeriod"/>
            </a:pPr>
            <a:r>
              <a:rPr lang="nl-NL" b="1" u="sng" dirty="0" smtClean="0"/>
              <a:t>Oorlog voeren</a:t>
            </a:r>
            <a:r>
              <a:rPr lang="nl-NL" dirty="0" smtClean="0"/>
              <a:t>: supermodern en getraind leger (voor die tijd uiteraard) = beroepsleger, goede </a:t>
            </a:r>
            <a:r>
              <a:rPr lang="nl-NL" b="1" u="sng" dirty="0" smtClean="0"/>
              <a:t>infrastructuur</a:t>
            </a:r>
            <a:r>
              <a:rPr lang="nl-NL" dirty="0" smtClean="0"/>
              <a:t>, legerkampen, goed beloningssysteem voor soldaten</a:t>
            </a:r>
          </a:p>
          <a:p>
            <a:pPr marL="514350" indent="-514350">
              <a:buAutoNum type="arabicPeriod"/>
            </a:pPr>
            <a:r>
              <a:rPr lang="nl-NL" dirty="0" smtClean="0"/>
              <a:t>De Romeinen gingen ‘</a:t>
            </a:r>
            <a:r>
              <a:rPr lang="nl-NL" b="1" u="sng" dirty="0" smtClean="0"/>
              <a:t>tolerant</a:t>
            </a:r>
            <a:r>
              <a:rPr lang="nl-NL" dirty="0" smtClean="0"/>
              <a:t>’ om met de overwonnen volkeren: eigen cultuur behouden, </a:t>
            </a:r>
            <a:r>
              <a:rPr lang="nl-NL" b="1" u="sng" dirty="0" smtClean="0"/>
              <a:t>voorrechten</a:t>
            </a:r>
            <a:r>
              <a:rPr lang="nl-NL" dirty="0" smtClean="0"/>
              <a:t> krijgen (bijv. Romeins burgerrecht)</a:t>
            </a:r>
            <a:endParaRPr lang="nl-NL" dirty="0"/>
          </a:p>
        </p:txBody>
      </p:sp>
    </p:spTree>
    <p:extLst>
      <p:ext uri="{BB962C8B-B14F-4D97-AF65-F5344CB8AC3E}">
        <p14:creationId xmlns:p14="http://schemas.microsoft.com/office/powerpoint/2010/main" val="2718307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Maar diplomatie en oorlog voeren:….</a:t>
            </a:r>
            <a:endParaRPr lang="nl-NL" b="1" u="sng" dirty="0"/>
          </a:p>
        </p:txBody>
      </p:sp>
      <p:sp>
        <p:nvSpPr>
          <p:cNvPr id="3" name="Tijdelijke aanduiding voor inhoud 2"/>
          <p:cNvSpPr>
            <a:spLocks noGrp="1"/>
          </p:cNvSpPr>
          <p:nvPr>
            <p:ph idx="1"/>
          </p:nvPr>
        </p:nvSpPr>
        <p:spPr/>
        <p:txBody>
          <a:bodyPr>
            <a:normAutofit/>
          </a:bodyPr>
          <a:lstStyle/>
          <a:p>
            <a:pPr marL="0" indent="0">
              <a:buNone/>
            </a:pPr>
            <a:r>
              <a:rPr lang="nl-NL" dirty="0" smtClean="0"/>
              <a:t>Ging niet altijd even lekker. Regelmatig conflicten en burgeroorlogen in het Romeinse rijk. </a:t>
            </a:r>
          </a:p>
          <a:p>
            <a:pPr marL="0" indent="0">
              <a:buNone/>
            </a:pPr>
            <a:r>
              <a:rPr lang="nl-NL" dirty="0" smtClean="0"/>
              <a:t>En dat heeft gevolgen voor de </a:t>
            </a:r>
            <a:r>
              <a:rPr lang="nl-NL" b="1" u="sng" dirty="0" smtClean="0"/>
              <a:t>staatsvorm</a:t>
            </a:r>
            <a:r>
              <a:rPr lang="nl-NL" dirty="0" smtClean="0"/>
              <a:t>:</a:t>
            </a:r>
          </a:p>
          <a:p>
            <a:pPr marL="0" indent="0">
              <a:buNone/>
            </a:pPr>
            <a:r>
              <a:rPr lang="nl-NL" dirty="0" smtClean="0"/>
              <a:t>Romeinse </a:t>
            </a:r>
            <a:r>
              <a:rPr lang="nl-NL" dirty="0" smtClean="0"/>
              <a:t>rijk; bestuursvormen opeenvolgend= </a:t>
            </a:r>
            <a:endParaRPr lang="nl-NL" dirty="0" smtClean="0"/>
          </a:p>
          <a:p>
            <a:pPr marL="514350" indent="-514350">
              <a:buAutoNum type="arabicPeriod"/>
            </a:pPr>
            <a:r>
              <a:rPr lang="nl-NL" dirty="0" smtClean="0"/>
              <a:t>Koninkrijk / monarchie</a:t>
            </a:r>
          </a:p>
          <a:p>
            <a:pPr marL="514350" indent="-514350">
              <a:buAutoNum type="arabicPeriod"/>
            </a:pPr>
            <a:r>
              <a:rPr lang="nl-NL" dirty="0" smtClean="0"/>
              <a:t>Republiek (meerdere mannen uit belangrijke families hebben de macht)</a:t>
            </a:r>
          </a:p>
          <a:p>
            <a:pPr marL="514350" indent="-514350">
              <a:buAutoNum type="arabicPeriod"/>
            </a:pPr>
            <a:r>
              <a:rPr lang="nl-NL" dirty="0" smtClean="0"/>
              <a:t>Keizerrijk (Keizer (Caesar) Augustus = 1</a:t>
            </a:r>
            <a:r>
              <a:rPr lang="nl-NL" baseline="30000" dirty="0" smtClean="0"/>
              <a:t>e</a:t>
            </a:r>
            <a:r>
              <a:rPr lang="nl-NL" dirty="0" smtClean="0"/>
              <a:t> keizer van het Romeinse </a:t>
            </a:r>
            <a:r>
              <a:rPr lang="nl-NL" dirty="0" smtClean="0"/>
              <a:t>rijk) geweest</a:t>
            </a:r>
            <a:r>
              <a:rPr lang="nl-NL" dirty="0" smtClean="0"/>
              <a:t>. </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1830" y="5059845"/>
            <a:ext cx="1003939" cy="1450426"/>
          </a:xfrm>
          <a:prstGeom prst="rect">
            <a:avLst/>
          </a:prstGeom>
        </p:spPr>
      </p:pic>
    </p:spTree>
    <p:extLst>
      <p:ext uri="{BB962C8B-B14F-4D97-AF65-F5344CB8AC3E}">
        <p14:creationId xmlns:p14="http://schemas.microsoft.com/office/powerpoint/2010/main" val="3358974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Check die Romeinen….. </a:t>
            </a:r>
            <a:r>
              <a:rPr lang="nl-NL" sz="1600" b="1" u="sng" dirty="0" smtClean="0"/>
              <a:t>(zei de veroverde)</a:t>
            </a:r>
            <a:endParaRPr lang="nl-NL" sz="1600" b="1" u="sng" dirty="0"/>
          </a:p>
        </p:txBody>
      </p:sp>
      <p:sp>
        <p:nvSpPr>
          <p:cNvPr id="3" name="Tijdelijke aanduiding voor inhoud 2"/>
          <p:cNvSpPr>
            <a:spLocks noGrp="1"/>
          </p:cNvSpPr>
          <p:nvPr>
            <p:ph idx="1"/>
          </p:nvPr>
        </p:nvSpPr>
        <p:spPr>
          <a:xfrm>
            <a:off x="838200" y="1387366"/>
            <a:ext cx="10515600" cy="2948152"/>
          </a:xfrm>
        </p:spPr>
        <p:txBody>
          <a:bodyPr>
            <a:normAutofit fontScale="85000" lnSpcReduction="20000"/>
          </a:bodyPr>
          <a:lstStyle/>
          <a:p>
            <a:pPr marL="0" indent="0">
              <a:buNone/>
            </a:pPr>
            <a:r>
              <a:rPr lang="nl-NL" b="1" u="sng" dirty="0" smtClean="0">
                <a:sym typeface="Wingdings" panose="05000000000000000000" pitchFamily="2" charset="2"/>
              </a:rPr>
              <a:t>Romeinse cultuur (= een beschaving…uiteraard)</a:t>
            </a:r>
          </a:p>
          <a:p>
            <a:pPr>
              <a:buFontTx/>
              <a:buChar char="-"/>
            </a:pPr>
            <a:r>
              <a:rPr lang="nl-NL" dirty="0" smtClean="0">
                <a:sym typeface="Wingdings" panose="05000000000000000000" pitchFamily="2" charset="2"/>
              </a:rPr>
              <a:t>Romeinse bouwwerken: aquaduct, viaduct, badhuizen, tempels, arena’s, triomfbogen, bestuursgebouwen enz. </a:t>
            </a:r>
          </a:p>
          <a:p>
            <a:pPr>
              <a:buFontTx/>
              <a:buChar char="-"/>
            </a:pPr>
            <a:r>
              <a:rPr lang="nl-NL" dirty="0" smtClean="0">
                <a:sym typeface="Wingdings" panose="05000000000000000000" pitchFamily="2" charset="2"/>
              </a:rPr>
              <a:t>Romeinse godsdienst: al die goden met al die verschillende functies!</a:t>
            </a:r>
          </a:p>
          <a:p>
            <a:pPr>
              <a:buFontTx/>
              <a:buChar char="-"/>
            </a:pPr>
            <a:r>
              <a:rPr lang="nl-NL" dirty="0" smtClean="0">
                <a:sym typeface="Wingdings" panose="05000000000000000000" pitchFamily="2" charset="2"/>
              </a:rPr>
              <a:t>Beeldkunst: standbeelden en fresco’s (muurschilderingen)</a:t>
            </a:r>
          </a:p>
          <a:p>
            <a:pPr>
              <a:buFontTx/>
              <a:buChar char="-"/>
            </a:pPr>
            <a:r>
              <a:rPr lang="nl-NL" dirty="0" smtClean="0">
                <a:sym typeface="Wingdings" panose="05000000000000000000" pitchFamily="2" charset="2"/>
              </a:rPr>
              <a:t>Sterk </a:t>
            </a:r>
            <a:r>
              <a:rPr lang="nl-NL" dirty="0" smtClean="0">
                <a:sym typeface="Wingdings" panose="05000000000000000000" pitchFamily="2" charset="2"/>
              </a:rPr>
              <a:t>leger: wat een ontzag!</a:t>
            </a:r>
          </a:p>
          <a:p>
            <a:pPr>
              <a:buFontTx/>
              <a:buChar char="-"/>
            </a:pPr>
            <a:r>
              <a:rPr lang="nl-NL" dirty="0" smtClean="0">
                <a:sym typeface="Wingdings" panose="05000000000000000000" pitchFamily="2" charset="2"/>
              </a:rPr>
              <a:t>Latijnse taal</a:t>
            </a:r>
          </a:p>
          <a:p>
            <a:pPr marL="0" indent="0">
              <a:buNone/>
            </a:pPr>
            <a:r>
              <a:rPr lang="nl-NL" dirty="0" smtClean="0">
                <a:sym typeface="Wingdings" panose="05000000000000000000" pitchFamily="2" charset="2"/>
              </a:rPr>
              <a:t>Dus:   Wauw </a:t>
            </a:r>
            <a:r>
              <a:rPr lang="nl-NL" dirty="0" err="1" smtClean="0">
                <a:sym typeface="Wingdings" panose="05000000000000000000" pitchFamily="2" charset="2"/>
              </a:rPr>
              <a:t>wauw</a:t>
            </a:r>
            <a:r>
              <a:rPr lang="nl-NL" dirty="0" smtClean="0">
                <a:sym typeface="Wingdings" panose="05000000000000000000" pitchFamily="2" charset="2"/>
              </a:rPr>
              <a:t> </a:t>
            </a:r>
            <a:r>
              <a:rPr lang="nl-NL" dirty="0" err="1" smtClean="0">
                <a:sym typeface="Wingdings" panose="05000000000000000000" pitchFamily="2" charset="2"/>
              </a:rPr>
              <a:t>wauw</a:t>
            </a:r>
            <a:r>
              <a:rPr lang="nl-NL" dirty="0" smtClean="0">
                <a:sym typeface="Wingdings" panose="05000000000000000000" pitchFamily="2" charset="2"/>
              </a:rPr>
              <a:t> (vonden de veroverde volkeren van de Romeinse cultuur)</a:t>
            </a:r>
          </a:p>
          <a:p>
            <a:pPr marL="0" indent="0">
              <a:buNone/>
            </a:pPr>
            <a:endParaRPr lang="nl-NL" dirty="0">
              <a:sym typeface="Wingdings" panose="05000000000000000000" pitchFamily="2" charset="2"/>
            </a:endParaRP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414960"/>
            <a:ext cx="10210865" cy="2244263"/>
          </a:xfrm>
          <a:prstGeom prst="rect">
            <a:avLst/>
          </a:prstGeom>
        </p:spPr>
      </p:pic>
      <p:sp>
        <p:nvSpPr>
          <p:cNvPr id="5" name="Wolkvormige toelichting 4"/>
          <p:cNvSpPr/>
          <p:nvPr/>
        </p:nvSpPr>
        <p:spPr>
          <a:xfrm>
            <a:off x="3300118" y="4704840"/>
            <a:ext cx="2795882" cy="693682"/>
          </a:xfrm>
          <a:prstGeom prst="cloudCallout">
            <a:avLst>
              <a:gd name="adj1" fmla="val -93312"/>
              <a:gd name="adj2" fmla="val 835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Wat groot en mooi!</a:t>
            </a:r>
            <a:endParaRPr lang="nl-NL" dirty="0">
              <a:solidFill>
                <a:schemeClr val="tx1"/>
              </a:solidFill>
            </a:endParaRPr>
          </a:p>
        </p:txBody>
      </p:sp>
    </p:spTree>
    <p:extLst>
      <p:ext uri="{BB962C8B-B14F-4D97-AF65-F5344CB8AC3E}">
        <p14:creationId xmlns:p14="http://schemas.microsoft.com/office/powerpoint/2010/main" val="3428369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De Romeinen zorgden ervoor dat:</a:t>
            </a:r>
            <a:endParaRPr lang="nl-NL" b="1" u="sng" dirty="0"/>
          </a:p>
        </p:txBody>
      </p:sp>
      <p:sp>
        <p:nvSpPr>
          <p:cNvPr id="3" name="Tijdelijke aanduiding voor inhoud 2"/>
          <p:cNvSpPr>
            <a:spLocks noGrp="1"/>
          </p:cNvSpPr>
          <p:nvPr>
            <p:ph idx="1"/>
          </p:nvPr>
        </p:nvSpPr>
        <p:spPr/>
        <p:txBody>
          <a:bodyPr/>
          <a:lstStyle/>
          <a:p>
            <a:pPr marL="0" indent="0">
              <a:buNone/>
            </a:pPr>
            <a:r>
              <a:rPr lang="nl-NL" dirty="0" smtClean="0"/>
              <a:t>Het Romeinse rijk een </a:t>
            </a:r>
            <a:r>
              <a:rPr lang="nl-NL" b="1" u="sng" dirty="0" smtClean="0"/>
              <a:t>culturele eenheid </a:t>
            </a:r>
            <a:r>
              <a:rPr lang="nl-NL" sz="1800" dirty="0" smtClean="0"/>
              <a:t>(overal namen volkeren de cultuur: dus de gewoonten, gebruiken, de kleding, de godsdienst gedeeltelijk over) </a:t>
            </a:r>
            <a:r>
              <a:rPr lang="nl-NL" dirty="0" smtClean="0"/>
              <a:t>werd.</a:t>
            </a:r>
          </a:p>
          <a:p>
            <a:pPr marL="0" indent="0">
              <a:buNone/>
            </a:pPr>
            <a:r>
              <a:rPr lang="nl-NL" dirty="0" smtClean="0"/>
              <a:t>Veroverde volkeren gingen de cultuur van de Romeinen overnemen =</a:t>
            </a:r>
          </a:p>
          <a:p>
            <a:pPr marL="0" indent="0">
              <a:buNone/>
            </a:pPr>
            <a:r>
              <a:rPr lang="nl-NL" b="1" u="sng" dirty="0"/>
              <a:t>r</a:t>
            </a:r>
            <a:r>
              <a:rPr lang="nl-NL" b="1" u="sng" dirty="0" smtClean="0"/>
              <a:t>omanisering </a:t>
            </a:r>
            <a:endParaRPr lang="nl-NL" b="1" u="sng"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7" y="3720662"/>
            <a:ext cx="9906985" cy="2846552"/>
          </a:xfrm>
          <a:prstGeom prst="rect">
            <a:avLst/>
          </a:prstGeom>
        </p:spPr>
      </p:pic>
    </p:spTree>
    <p:extLst>
      <p:ext uri="{BB962C8B-B14F-4D97-AF65-F5344CB8AC3E}">
        <p14:creationId xmlns:p14="http://schemas.microsoft.com/office/powerpoint/2010/main" val="1767317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Even tussendoor… die Romeinen zijn echt niet zo origineel hoor!</a:t>
            </a:r>
            <a:endParaRPr lang="nl-NL" b="1" u="sng" dirty="0"/>
          </a:p>
        </p:txBody>
      </p:sp>
      <p:sp>
        <p:nvSpPr>
          <p:cNvPr id="3" name="Tijdelijke aanduiding voor inhoud 2"/>
          <p:cNvSpPr>
            <a:spLocks noGrp="1"/>
          </p:cNvSpPr>
          <p:nvPr>
            <p:ph idx="1"/>
          </p:nvPr>
        </p:nvSpPr>
        <p:spPr/>
        <p:txBody>
          <a:bodyPr/>
          <a:lstStyle/>
          <a:p>
            <a:pPr marL="0" indent="0">
              <a:buNone/>
            </a:pPr>
            <a:r>
              <a:rPr lang="nl-NL" dirty="0" smtClean="0"/>
              <a:t>De Romeinen hebben heel veel overgenomen van de:</a:t>
            </a:r>
          </a:p>
          <a:p>
            <a:pPr marL="0" indent="0">
              <a:buNone/>
            </a:pPr>
            <a:r>
              <a:rPr lang="nl-NL" dirty="0"/>
              <a:t/>
            </a:r>
            <a:br>
              <a:rPr lang="nl-NL" dirty="0"/>
            </a:br>
            <a:r>
              <a:rPr lang="nl-NL" b="1" u="sng" dirty="0" smtClean="0"/>
              <a:t>GRIEKEN!</a:t>
            </a:r>
          </a:p>
          <a:p>
            <a:pPr marL="0" indent="0">
              <a:buNone/>
            </a:pPr>
            <a:endParaRPr lang="nl-NL" dirty="0"/>
          </a:p>
          <a:p>
            <a:r>
              <a:rPr lang="nl-NL" dirty="0" smtClean="0"/>
              <a:t>Griekse architectuur </a:t>
            </a:r>
          </a:p>
          <a:p>
            <a:r>
              <a:rPr lang="nl-NL" dirty="0" smtClean="0"/>
              <a:t>Griekse beeldende kunst </a:t>
            </a:r>
          </a:p>
          <a:p>
            <a:r>
              <a:rPr lang="nl-NL" dirty="0" smtClean="0"/>
              <a:t>Griekse literatuur</a:t>
            </a:r>
          </a:p>
          <a:p>
            <a:r>
              <a:rPr lang="nl-NL" dirty="0" smtClean="0"/>
              <a:t>Griekse filosofie</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28747" y="2289152"/>
            <a:ext cx="5124844" cy="4356118"/>
          </a:xfrm>
          <a:prstGeom prst="rect">
            <a:avLst/>
          </a:prstGeom>
        </p:spPr>
      </p:pic>
      <p:sp>
        <p:nvSpPr>
          <p:cNvPr id="5" name="Ovaal 4"/>
          <p:cNvSpPr/>
          <p:nvPr/>
        </p:nvSpPr>
        <p:spPr>
          <a:xfrm>
            <a:off x="7977352" y="4682359"/>
            <a:ext cx="1434662" cy="121394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418137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b="1" u="sng" dirty="0" smtClean="0"/>
              <a:t>Zoek de verschillen??</a:t>
            </a:r>
            <a:endParaRPr lang="nl-NL" b="1" u="sng" dirty="0"/>
          </a:p>
        </p:txBody>
      </p:sp>
      <p:sp>
        <p:nvSpPr>
          <p:cNvPr id="8" name="Tijdelijke aanduiding voor tekst 7"/>
          <p:cNvSpPr>
            <a:spLocks noGrp="1"/>
          </p:cNvSpPr>
          <p:nvPr>
            <p:ph type="body" idx="1"/>
          </p:nvPr>
        </p:nvSpPr>
        <p:spPr/>
        <p:txBody>
          <a:bodyPr/>
          <a:lstStyle/>
          <a:p>
            <a:r>
              <a:rPr lang="nl-NL" dirty="0" smtClean="0"/>
              <a:t>Grieks tempel</a:t>
            </a:r>
            <a:endParaRPr lang="nl-NL" dirty="0"/>
          </a:p>
        </p:txBody>
      </p:sp>
      <p:pic>
        <p:nvPicPr>
          <p:cNvPr id="12" name="Tijdelijke aanduiding voor inhoud 11"/>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018546" y="2806261"/>
            <a:ext cx="4195999" cy="3142949"/>
          </a:xfrm>
        </p:spPr>
      </p:pic>
      <p:sp>
        <p:nvSpPr>
          <p:cNvPr id="10" name="Tijdelijke aanduiding voor tekst 9"/>
          <p:cNvSpPr>
            <a:spLocks noGrp="1"/>
          </p:cNvSpPr>
          <p:nvPr>
            <p:ph type="body" sz="quarter" idx="3"/>
          </p:nvPr>
        </p:nvSpPr>
        <p:spPr/>
        <p:txBody>
          <a:bodyPr/>
          <a:lstStyle/>
          <a:p>
            <a:r>
              <a:rPr lang="nl-NL" dirty="0" smtClean="0"/>
              <a:t>Romeinse tempel</a:t>
            </a:r>
            <a:endParaRPr lang="nl-NL" dirty="0"/>
          </a:p>
        </p:txBody>
      </p:sp>
      <p:pic>
        <p:nvPicPr>
          <p:cNvPr id="13" name="Tijdelijke aanduiding voor inhoud 12"/>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6368517" y="2806262"/>
            <a:ext cx="4699735" cy="3142948"/>
          </a:xfrm>
        </p:spPr>
      </p:pic>
    </p:spTree>
    <p:extLst>
      <p:ext uri="{BB962C8B-B14F-4D97-AF65-F5344CB8AC3E}">
        <p14:creationId xmlns:p14="http://schemas.microsoft.com/office/powerpoint/2010/main" val="2999970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659</Words>
  <Application>Microsoft Office PowerPoint</Application>
  <PresentationFormat>Breedbeeld</PresentationFormat>
  <Paragraphs>71</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Calibri Light</vt:lpstr>
      <vt:lpstr>Wingdings</vt:lpstr>
      <vt:lpstr>Kantoorthema</vt:lpstr>
      <vt:lpstr>Tijdvak 2 De tijd van Grieken en Romeinen</vt:lpstr>
      <vt:lpstr>Kenmerkende aspecten: </vt:lpstr>
      <vt:lpstr>Romeinse rijk: groei </vt:lpstr>
      <vt:lpstr>Hoe komt het dat de Romeinen zo’n enorm rijk hebben kunnen opbouwen? </vt:lpstr>
      <vt:lpstr>Maar diplomatie en oorlog voeren:….</vt:lpstr>
      <vt:lpstr>Check die Romeinen….. (zei de veroverde)</vt:lpstr>
      <vt:lpstr>De Romeinen zorgden ervoor dat:</vt:lpstr>
      <vt:lpstr>Even tussendoor… die Romeinen zijn echt niet zo origineel hoor!</vt:lpstr>
      <vt:lpstr>Zoek de verschillen??</vt:lpstr>
      <vt:lpstr>Allebei: anatomisch en in verhouding perfect!</vt:lpstr>
      <vt:lpstr>Dus de Romeinse cultuur is eigenlijk: </vt:lpstr>
      <vt:lpstr>Examenvraag</vt:lpstr>
      <vt:lpstr>Antwoord examenvraag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Tijdvak 2 De tijd van Grieken en Romeinen</dc:title>
  <dc:creator>Kristel Biemans</dc:creator>
  <cp:lastModifiedBy>Biemans, KJA (Kristel)</cp:lastModifiedBy>
  <cp:revision>28</cp:revision>
  <dcterms:created xsi:type="dcterms:W3CDTF">2014-09-17T11:52:31Z</dcterms:created>
  <dcterms:modified xsi:type="dcterms:W3CDTF">2016-04-28T07:02:02Z</dcterms:modified>
</cp:coreProperties>
</file>